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6" r:id="rId2"/>
  </p:sldIdLst>
  <p:sldSz cx="10688638" cy="7562850"/>
  <p:notesSz cx="6858000" cy="9144000"/>
  <p:defaultTextStyle>
    <a:defPPr>
      <a:defRPr lang="ja-JP"/>
    </a:defPPr>
    <a:lvl1pPr marL="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kumimoji="1"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AD15"/>
    <a:srgbClr val="9DD508"/>
    <a:srgbClr val="4780C6"/>
    <a:srgbClr val="4071AD"/>
    <a:srgbClr val="A5DE0B"/>
    <a:srgbClr val="758475"/>
    <a:srgbClr val="000000"/>
    <a:srgbClr val="FFFFFF"/>
    <a:srgbClr val="FFFE84"/>
    <a:srgbClr val="F3F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86" autoAdjust="0"/>
    <p:restoredTop sz="95679" autoAdjust="0"/>
  </p:normalViewPr>
  <p:slideViewPr>
    <p:cSldViewPr snapToGrid="0" snapToObjects="1">
      <p:cViewPr>
        <p:scale>
          <a:sx n="100" d="100"/>
          <a:sy n="100" d="100"/>
        </p:scale>
        <p:origin x="-1480" y="-368"/>
      </p:cViewPr>
      <p:guideLst>
        <p:guide orient="horz" pos="2382"/>
        <p:guide pos="336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88024-D4B8-B84F-A0A4-4BC68A7311F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955D3-7367-7645-AB85-F435138774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3251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1pPr>
    <a:lvl2pPr marL="521437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2pPr>
    <a:lvl3pPr marL="104287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3pPr>
    <a:lvl4pPr marL="156431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4pPr>
    <a:lvl5pPr marL="2085746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5pPr>
    <a:lvl6pPr marL="260718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6pPr>
    <a:lvl7pPr marL="3128620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7pPr>
    <a:lvl8pPr marL="3650056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8pPr>
    <a:lvl9pPr marL="4171493" algn="l" defTabSz="521437" rtl="0" eaLnBrk="1" latinLnBrk="0" hangingPunct="1">
      <a:defRPr kumimoji="1"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801648" y="2349386"/>
            <a:ext cx="9085342" cy="1621111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603296" y="4285615"/>
            <a:ext cx="7482047" cy="193272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214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428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643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857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6071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128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500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71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082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31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7749262" y="302865"/>
            <a:ext cx="2404944" cy="6452932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534432" y="302865"/>
            <a:ext cx="7036687" cy="6452932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85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94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44329" y="4859832"/>
            <a:ext cx="9085342" cy="1502066"/>
          </a:xfrm>
        </p:spPr>
        <p:txBody>
          <a:bodyPr anchor="t"/>
          <a:lstStyle>
            <a:lvl1pPr algn="l">
              <a:defRPr sz="46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44329" y="3205459"/>
            <a:ext cx="9085342" cy="1654373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2143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4287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6431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857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6071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1286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5005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7149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00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534432" y="1764666"/>
            <a:ext cx="4720815" cy="4991131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5433391" y="1764666"/>
            <a:ext cx="4720815" cy="4991131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2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34432" y="1692889"/>
            <a:ext cx="4722671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534432" y="2398404"/>
            <a:ext cx="4722671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5429680" y="1692889"/>
            <a:ext cx="4724526" cy="705515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21437" indent="0">
              <a:buNone/>
              <a:defRPr sz="2300" b="1"/>
            </a:lvl2pPr>
            <a:lvl3pPr marL="1042873" indent="0">
              <a:buNone/>
              <a:defRPr sz="2100" b="1"/>
            </a:lvl3pPr>
            <a:lvl4pPr marL="1564310" indent="0">
              <a:buNone/>
              <a:defRPr sz="1800" b="1"/>
            </a:lvl4pPr>
            <a:lvl5pPr marL="2085746" indent="0">
              <a:buNone/>
              <a:defRPr sz="1800" b="1"/>
            </a:lvl5pPr>
            <a:lvl6pPr marL="2607183" indent="0">
              <a:buNone/>
              <a:defRPr sz="1800" b="1"/>
            </a:lvl6pPr>
            <a:lvl7pPr marL="3128620" indent="0">
              <a:buNone/>
              <a:defRPr sz="1800" b="1"/>
            </a:lvl7pPr>
            <a:lvl8pPr marL="3650056" indent="0">
              <a:buNone/>
              <a:defRPr sz="1800" b="1"/>
            </a:lvl8pPr>
            <a:lvl9pPr marL="4171493" indent="0">
              <a:buNone/>
              <a:defRPr sz="18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5429680" y="2398404"/>
            <a:ext cx="4724526" cy="435739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886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45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6836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34433" y="301113"/>
            <a:ext cx="3516488" cy="1281483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178960" y="301114"/>
            <a:ext cx="5975246" cy="6454683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534433" y="1582597"/>
            <a:ext cx="3516488" cy="5173200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687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095048" y="5293995"/>
            <a:ext cx="6413183" cy="624986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095048" y="675755"/>
            <a:ext cx="6413183" cy="4537710"/>
          </a:xfrm>
        </p:spPr>
        <p:txBody>
          <a:bodyPr/>
          <a:lstStyle>
            <a:lvl1pPr marL="0" indent="0">
              <a:buNone/>
              <a:defRPr sz="3600"/>
            </a:lvl1pPr>
            <a:lvl2pPr marL="521437" indent="0">
              <a:buNone/>
              <a:defRPr sz="3200"/>
            </a:lvl2pPr>
            <a:lvl3pPr marL="1042873" indent="0">
              <a:buNone/>
              <a:defRPr sz="2700"/>
            </a:lvl3pPr>
            <a:lvl4pPr marL="1564310" indent="0">
              <a:buNone/>
              <a:defRPr sz="2300"/>
            </a:lvl4pPr>
            <a:lvl5pPr marL="2085746" indent="0">
              <a:buNone/>
              <a:defRPr sz="2300"/>
            </a:lvl5pPr>
            <a:lvl6pPr marL="2607183" indent="0">
              <a:buNone/>
              <a:defRPr sz="2300"/>
            </a:lvl6pPr>
            <a:lvl7pPr marL="3128620" indent="0">
              <a:buNone/>
              <a:defRPr sz="2300"/>
            </a:lvl7pPr>
            <a:lvl8pPr marL="3650056" indent="0">
              <a:buNone/>
              <a:defRPr sz="2300"/>
            </a:lvl8pPr>
            <a:lvl9pPr marL="4171493" indent="0">
              <a:buNone/>
              <a:defRPr sz="23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095048" y="5918981"/>
            <a:ext cx="6413183" cy="887584"/>
          </a:xfrm>
        </p:spPr>
        <p:txBody>
          <a:bodyPr/>
          <a:lstStyle>
            <a:lvl1pPr marL="0" indent="0">
              <a:buNone/>
              <a:defRPr sz="1600"/>
            </a:lvl1pPr>
            <a:lvl2pPr marL="521437" indent="0">
              <a:buNone/>
              <a:defRPr sz="1400"/>
            </a:lvl2pPr>
            <a:lvl3pPr marL="1042873" indent="0">
              <a:buNone/>
              <a:defRPr sz="1100"/>
            </a:lvl3pPr>
            <a:lvl4pPr marL="1564310" indent="0">
              <a:buNone/>
              <a:defRPr sz="1000"/>
            </a:lvl4pPr>
            <a:lvl5pPr marL="2085746" indent="0">
              <a:buNone/>
              <a:defRPr sz="1000"/>
            </a:lvl5pPr>
            <a:lvl6pPr marL="2607183" indent="0">
              <a:buNone/>
              <a:defRPr sz="1000"/>
            </a:lvl6pPr>
            <a:lvl7pPr marL="3128620" indent="0">
              <a:buNone/>
              <a:defRPr sz="1000"/>
            </a:lvl7pPr>
            <a:lvl8pPr marL="3650056" indent="0">
              <a:buNone/>
              <a:defRPr sz="1000"/>
            </a:lvl8pPr>
            <a:lvl9pPr marL="4171493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001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534432" y="302865"/>
            <a:ext cx="9619774" cy="1260475"/>
          </a:xfrm>
          <a:prstGeom prst="rect">
            <a:avLst/>
          </a:prstGeom>
        </p:spPr>
        <p:txBody>
          <a:bodyPr vert="horz" lIns="104287" tIns="52144" rIns="104287" bIns="52144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34432" y="1764666"/>
            <a:ext cx="9619774" cy="4991131"/>
          </a:xfrm>
          <a:prstGeom prst="rect">
            <a:avLst/>
          </a:prstGeom>
        </p:spPr>
        <p:txBody>
          <a:bodyPr vert="horz" lIns="104287" tIns="52144" rIns="104287" bIns="52144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534432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0FED7-6F10-ED4B-A721-FEF92B2CC94F}" type="datetimeFigureOut">
              <a:rPr kumimoji="1" lang="ja-JP" altLang="en-US" smtClean="0"/>
              <a:t>17/05/31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651952" y="7009642"/>
            <a:ext cx="3384735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7660190" y="7009642"/>
            <a:ext cx="2494016" cy="402652"/>
          </a:xfrm>
          <a:prstGeom prst="rect">
            <a:avLst/>
          </a:prstGeom>
        </p:spPr>
        <p:txBody>
          <a:bodyPr vert="horz" lIns="104287" tIns="52144" rIns="104287" bIns="52144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07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21437" rtl="0" eaLnBrk="1" latinLnBrk="0" hangingPunct="1">
        <a:spcBef>
          <a:spcPct val="0"/>
        </a:spcBef>
        <a:buNone/>
        <a:defRPr kumimoji="1"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077" indent="-391077" algn="l" defTabSz="521437" rtl="0" eaLnBrk="1" latinLnBrk="0" hangingPunct="1">
        <a:spcBef>
          <a:spcPct val="20000"/>
        </a:spcBef>
        <a:buFont typeface="Arial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47334" indent="-325898" algn="l" defTabSz="521437" rtl="0" eaLnBrk="1" latinLnBrk="0" hangingPunct="1">
        <a:spcBef>
          <a:spcPct val="20000"/>
        </a:spcBef>
        <a:buFont typeface="Arial"/>
        <a:buChar char="–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592" indent="-260718" algn="l" defTabSz="521437" rtl="0" eaLnBrk="1" latinLnBrk="0" hangingPunct="1">
        <a:spcBef>
          <a:spcPct val="20000"/>
        </a:spcBef>
        <a:buFont typeface="Arial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028" indent="-260718" algn="l" defTabSz="521437" rtl="0" eaLnBrk="1" latinLnBrk="0" hangingPunct="1">
        <a:spcBef>
          <a:spcPct val="20000"/>
        </a:spcBef>
        <a:buFont typeface="Arial"/>
        <a:buChar char="–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465" indent="-260718" algn="l" defTabSz="521437" rtl="0" eaLnBrk="1" latinLnBrk="0" hangingPunct="1">
        <a:spcBef>
          <a:spcPct val="20000"/>
        </a:spcBef>
        <a:buFont typeface="Arial"/>
        <a:buChar char="»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7901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338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0775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211" indent="-260718" algn="l" defTabSz="521437" rtl="0" eaLnBrk="1" latinLnBrk="0" hangingPunct="1">
        <a:spcBef>
          <a:spcPct val="20000"/>
        </a:spcBef>
        <a:buFont typeface="Arial"/>
        <a:buChar char="•"/>
        <a:defRPr kumimoji="1"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437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287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31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5746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18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8620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056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1493" algn="l" defTabSz="521437" rtl="0" eaLnBrk="1" latinLnBrk="0" hangingPunct="1"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hyperlink" Target="mailto:info@milais.kyutech.ac.jp" TargetMode="Externa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 descr="DSC_003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433" y="4615100"/>
            <a:ext cx="2529535" cy="1681872"/>
          </a:xfrm>
          <a:prstGeom prst="rect">
            <a:avLst/>
          </a:prstGeom>
          <a:ln>
            <a:noFill/>
          </a:ln>
          <a:effectLst>
            <a:softEdge rad="76200"/>
          </a:effectLst>
        </p:spPr>
      </p:pic>
      <p:pic>
        <p:nvPicPr>
          <p:cNvPr id="7" name="図 6" descr="3f6f9dd6-2033-11e7-87bb-d933826f0f3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608" y="4615100"/>
            <a:ext cx="2588301" cy="1714330"/>
          </a:xfrm>
          <a:prstGeom prst="rect">
            <a:avLst/>
          </a:prstGeom>
          <a:ln>
            <a:noFill/>
          </a:ln>
          <a:effectLst>
            <a:softEdge rad="76200"/>
          </a:effectLst>
        </p:spPr>
      </p:pic>
      <p:pic>
        <p:nvPicPr>
          <p:cNvPr id="12" name="図 11" descr="写真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r="192"/>
          <a:stretch/>
        </p:blipFill>
        <p:spPr>
          <a:xfrm>
            <a:off x="416626" y="4594493"/>
            <a:ext cx="2581732" cy="1727916"/>
          </a:xfrm>
          <a:prstGeom prst="rect">
            <a:avLst/>
          </a:prstGeom>
          <a:ln>
            <a:noFill/>
          </a:ln>
          <a:effectLst>
            <a:softEdge rad="76200"/>
          </a:effectLst>
        </p:spPr>
      </p:pic>
      <p:sp>
        <p:nvSpPr>
          <p:cNvPr id="27" name="フローチャート: 端子 26"/>
          <p:cNvSpPr/>
          <p:nvPr/>
        </p:nvSpPr>
        <p:spPr>
          <a:xfrm>
            <a:off x="354318" y="2461675"/>
            <a:ext cx="1369373" cy="431189"/>
          </a:xfrm>
          <a:prstGeom prst="flowChartTerminator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25" name="フローチャート: 端子 24"/>
          <p:cNvSpPr/>
          <p:nvPr/>
        </p:nvSpPr>
        <p:spPr>
          <a:xfrm>
            <a:off x="366489" y="1843661"/>
            <a:ext cx="1369373" cy="431189"/>
          </a:xfrm>
          <a:prstGeom prst="flowChartTerminator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9" name="正方形/長方形 18"/>
          <p:cNvSpPr/>
          <p:nvPr/>
        </p:nvSpPr>
        <p:spPr>
          <a:xfrm>
            <a:off x="8552068" y="-205998"/>
            <a:ext cx="2126346" cy="789417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/>
        </p:nvSpPr>
        <p:spPr>
          <a:xfrm>
            <a:off x="9209104" y="-205997"/>
            <a:ext cx="1443544" cy="789417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9941541" y="-205997"/>
            <a:ext cx="747097" cy="789417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 descr="MILAiS_logo_header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659" y="6822322"/>
            <a:ext cx="2569562" cy="515684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3087181" y="6731767"/>
            <a:ext cx="5657568" cy="674693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pPr fontAlgn="b"/>
            <a:r>
              <a:rPr lang="ja-JP" altLang="en-US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お問い合わせ、ご応募はこちらまで</a:t>
            </a:r>
            <a:endParaRPr lang="en-US" altLang="ja-JP" b="1" dirty="0" smtClean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pPr fontAlgn="b"/>
            <a:endParaRPr lang="en-US" altLang="ja-JP" sz="2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pPr fontAlgn="b"/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 e-mail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  <a:hlinkClick r:id="rId6"/>
              </a:rPr>
              <a:t>info@milais.kyutech.ac.jp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　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TEL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0948-29-7539 (</a:t>
            </a:r>
            <a:r>
              <a:rPr lang="ja-JP" altLang="en-US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直通</a:t>
            </a:r>
            <a:r>
              <a:rPr lang="en-US" altLang="ja-JP" sz="14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)</a:t>
            </a:r>
            <a:endParaRPr lang="ja-JP" altLang="en-US" sz="14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57655" y="-92161"/>
            <a:ext cx="9176849" cy="1290246"/>
          </a:xfrm>
          <a:prstGeom prst="rect">
            <a:avLst/>
          </a:prstGeom>
        </p:spPr>
        <p:txBody>
          <a:bodyPr wrap="square" lIns="104287" tIns="52144" rIns="104287" bIns="52144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ja-JP" sz="6600" b="1" dirty="0" err="1">
                <a:latin typeface="+mj-ea"/>
                <a:ea typeface="+mj-ea"/>
                <a:cs typeface="Hiragino Maru Gothic ProN W4" charset="-128"/>
              </a:rPr>
              <a:t>MILAiS</a:t>
            </a:r>
            <a:r>
              <a:rPr lang="ja-JP" altLang="en-US" sz="6600" b="1" dirty="0" smtClean="0">
                <a:latin typeface="+mj-ea"/>
                <a:ea typeface="+mj-ea"/>
                <a:cs typeface="Hiragino Maru Gothic ProN W4" charset="-128"/>
              </a:rPr>
              <a:t>スタッフ募集中</a:t>
            </a:r>
            <a:r>
              <a:rPr lang="en-US" altLang="ja-JP" sz="6600" b="1" dirty="0" smtClean="0">
                <a:latin typeface="+mj-ea"/>
                <a:ea typeface="+mj-ea"/>
                <a:cs typeface="Hiragino Maru Gothic ProN W4" charset="-128"/>
              </a:rPr>
              <a:t> !</a:t>
            </a:r>
            <a:endParaRPr lang="en-US" altLang="ja-JP" sz="6600" b="1" dirty="0">
              <a:latin typeface="+mj-ea"/>
              <a:ea typeface="+mj-ea"/>
              <a:cs typeface="Hiragino Maru Gothic ProN W4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11757503" y="6470438"/>
            <a:ext cx="210611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885430" y="1230697"/>
            <a:ext cx="6481927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全学科、全学年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 (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大学院も含む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)</a:t>
            </a:r>
          </a:p>
        </p:txBody>
      </p:sp>
      <p:sp>
        <p:nvSpPr>
          <p:cNvPr id="26" name="フローチャート: 端子 25"/>
          <p:cNvSpPr/>
          <p:nvPr/>
        </p:nvSpPr>
        <p:spPr>
          <a:xfrm>
            <a:off x="366489" y="1230697"/>
            <a:ext cx="1369373" cy="431189"/>
          </a:xfrm>
          <a:prstGeom prst="flowChartTerminator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28" name="テキスト ボックス 27"/>
          <p:cNvSpPr txBox="1"/>
          <p:nvPr/>
        </p:nvSpPr>
        <p:spPr>
          <a:xfrm>
            <a:off x="1928754" y="1850028"/>
            <a:ext cx="1711022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lang="en-US" altLang="ja-JP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7</a:t>
            </a:r>
            <a:r>
              <a:rPr lang="ja-JP" altLang="en-US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月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末日</a:t>
            </a:r>
            <a:r>
              <a:rPr lang="ja-JP" altLang="en-US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まで</a:t>
            </a:r>
            <a:endParaRPr lang="en-US" altLang="ja-JP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1801781" y="2378248"/>
            <a:ext cx="6968871" cy="1982744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学習環境の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改善、授業準備など</a:t>
            </a:r>
            <a:endParaRPr lang="en-US" altLang="ja-JP" dirty="0">
              <a:latin typeface="Hiragino Maru Gothic ProN W4"/>
              <a:ea typeface="Hiragino Maru Gothic ProN W4"/>
              <a:cs typeface="Hiragino Maru Gothic ProN W4"/>
            </a:endParaRPr>
          </a:p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サーバ、</a:t>
            </a:r>
            <a:r>
              <a:rPr lang="en-US" altLang="ja-JP" dirty="0">
                <a:latin typeface="Hiragino Maru Gothic ProN W4"/>
                <a:ea typeface="Hiragino Maru Gothic ProN W4"/>
                <a:cs typeface="Hiragino Maru Gothic ProN W4"/>
              </a:rPr>
              <a:t>MacBook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の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整備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 (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プログラミング等</a:t>
            </a:r>
            <a:r>
              <a:rPr lang="en-US" altLang="ja-JP" dirty="0" smtClean="0">
                <a:latin typeface="Hiragino Maru Gothic ProN W4"/>
                <a:ea typeface="Hiragino Maru Gothic ProN W4"/>
                <a:cs typeface="Hiragino Maru Gothic ProN W4"/>
              </a:rPr>
              <a:t>)</a:t>
            </a:r>
          </a:p>
          <a:p>
            <a:r>
              <a:rPr lang="ja-JP" altLang="ja-JP" sz="2300" dirty="0">
                <a:latin typeface="Hiragino Maru Gothic ProN W4"/>
                <a:ea typeface="Hiragino Maru Gothic ProN W4"/>
                <a:cs typeface="Hiragino Maru Gothic ProN W4"/>
              </a:rPr>
              <a:t>　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知識</a:t>
            </a:r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の有無は</a:t>
            </a:r>
            <a:r>
              <a:rPr lang="ja-JP" altLang="en-US" sz="1800" dirty="0" smtClean="0">
                <a:latin typeface="Hiragino Maru Gothic ProN W4"/>
                <a:ea typeface="Hiragino Maru Gothic ProN W4"/>
                <a:cs typeface="Hiragino Maru Gothic ProN W4"/>
              </a:rPr>
              <a:t>問いません。やる</a:t>
            </a:r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気のある人を募集しています。</a:t>
            </a:r>
            <a:endParaRPr lang="en-US" altLang="ja-JP" sz="1800" dirty="0">
              <a:latin typeface="Hiragino Maru Gothic ProN W4"/>
              <a:ea typeface="Hiragino Maru Gothic ProN W4"/>
              <a:cs typeface="Hiragino Maru Gothic ProN W4"/>
            </a:endParaRPr>
          </a:p>
          <a:p>
            <a:endParaRPr lang="en-US" altLang="ja-JP" sz="700" dirty="0">
              <a:latin typeface="Hiragino Maru Gothic ProN W4"/>
              <a:ea typeface="Hiragino Maru Gothic ProN W4"/>
              <a:cs typeface="Hiragino Maru Gothic ProN W4"/>
            </a:endParaRPr>
          </a:p>
          <a:p>
            <a:r>
              <a:rPr lang="ja-JP" altLang="en-US" sz="2300" dirty="0">
                <a:latin typeface="Hiragino Maru Gothic ProN W4"/>
                <a:ea typeface="Hiragino Maru Gothic ProN W4"/>
                <a:cs typeface="Hiragino Maru Gothic ProN W4"/>
              </a:rPr>
              <a:t>・</a:t>
            </a:r>
            <a:r>
              <a:rPr lang="en-US" altLang="ja-JP" dirty="0">
                <a:latin typeface="Hiragino Maru Gothic ProN W4"/>
                <a:ea typeface="Hiragino Maru Gothic ProN W4"/>
                <a:cs typeface="Hiragino Maru Gothic ProN W4"/>
              </a:rPr>
              <a:t>MILAiS</a:t>
            </a:r>
            <a:r>
              <a:rPr lang="ja-JP" altLang="en-US" dirty="0">
                <a:latin typeface="Hiragino Maru Gothic ProN W4"/>
                <a:ea typeface="Hiragino Maru Gothic ProN W4"/>
                <a:cs typeface="Hiragino Maru Gothic ProN W4"/>
              </a:rPr>
              <a:t>で行われるイベント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の企画・運営</a:t>
            </a:r>
            <a:endParaRPr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  <a:p>
            <a:endParaRPr lang="ja-JP" altLang="en-US" sz="2300" dirty="0"/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408687" y="1233992"/>
            <a:ext cx="1287829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募集対象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432363" y="1843660"/>
            <a:ext cx="1287829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募集期間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378659" y="2455357"/>
            <a:ext cx="1311836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業務内容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3" name="フローチャート: 端子 32"/>
          <p:cNvSpPr/>
          <p:nvPr/>
        </p:nvSpPr>
        <p:spPr>
          <a:xfrm>
            <a:off x="378659" y="3987854"/>
            <a:ext cx="1345033" cy="438709"/>
          </a:xfrm>
          <a:prstGeom prst="flowChartTerminator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>
            <a:outerShdw blurRad="40000" dist="23000" dir="36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endParaRPr lang="ja-JP" altLang="en-US" sz="2300"/>
          </a:p>
        </p:txBody>
      </p:sp>
      <p:sp>
        <p:nvSpPr>
          <p:cNvPr id="9" name="正方形/長方形 8"/>
          <p:cNvSpPr/>
          <p:nvPr/>
        </p:nvSpPr>
        <p:spPr>
          <a:xfrm>
            <a:off x="671293" y="3972217"/>
            <a:ext cx="749220" cy="428472"/>
          </a:xfrm>
          <a:prstGeom prst="rect">
            <a:avLst/>
          </a:prstGeom>
        </p:spPr>
        <p:txBody>
          <a:bodyPr wrap="none" lIns="104287" tIns="52144" rIns="104287" bIns="52144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給与</a:t>
            </a:r>
            <a:endParaRPr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1927629" y="4003563"/>
            <a:ext cx="3172960" cy="428472"/>
          </a:xfrm>
          <a:prstGeom prst="rect">
            <a:avLst/>
          </a:prstGeom>
          <a:noFill/>
        </p:spPr>
        <p:txBody>
          <a:bodyPr wrap="none" lIns="104287" tIns="52144" rIns="104287" bIns="52144" rtlCol="0">
            <a:spAutoFit/>
          </a:bodyPr>
          <a:lstStyle/>
          <a:p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面談にてご相談ください</a:t>
            </a:r>
            <a:endParaRPr kumimoji="1" lang="ja-JP" altLang="en-US" dirty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 rot="273635">
            <a:off x="5613190" y="4127916"/>
            <a:ext cx="3144903" cy="428472"/>
          </a:xfrm>
          <a:prstGeom prst="rect">
            <a:avLst/>
          </a:prstGeom>
          <a:noFill/>
        </p:spPr>
        <p:txBody>
          <a:bodyPr wrap="square" lIns="104287" tIns="52144" rIns="104287" bIns="52144" rtlCol="0">
            <a:spAutoFit/>
          </a:bodyPr>
          <a:lstStyle/>
          <a:p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＼先</a:t>
            </a:r>
            <a:r>
              <a:rPr kumimoji="1"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輩スタッフ</a:t>
            </a:r>
            <a:r>
              <a:rPr lang="ja-JP" altLang="en-US" dirty="0" smtClean="0">
                <a:latin typeface="Hiragino Maru Gothic ProN W4"/>
                <a:ea typeface="Hiragino Maru Gothic ProN W4"/>
                <a:cs typeface="Hiragino Maru Gothic ProN W4"/>
              </a:rPr>
              <a:t>の姿／</a:t>
            </a:r>
            <a:endParaRPr lang="en-US" altLang="ja-JP" dirty="0" smtClean="0">
              <a:latin typeface="Hiragino Maru Gothic ProN W4"/>
              <a:ea typeface="Hiragino Maru Gothic ProN W4"/>
              <a:cs typeface="Hiragino Maru Gothic ProN W4"/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360008" y="6050853"/>
            <a:ext cx="2683881" cy="419585"/>
          </a:xfrm>
          <a:prstGeom prst="roundRect">
            <a:avLst/>
          </a:prstGeom>
          <a:solidFill>
            <a:srgbClr val="6FAD15"/>
          </a:solidFill>
          <a:ln>
            <a:solidFill>
              <a:srgbClr val="6FAD15"/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800" dirty="0">
                <a:latin typeface="Hiragino Maru Gothic ProN W4"/>
                <a:ea typeface="Hiragino Maru Gothic ProN W4"/>
                <a:cs typeface="Hiragino Maru Gothic ProN W4"/>
              </a:rPr>
              <a:t>大学内で働ける</a:t>
            </a:r>
          </a:p>
        </p:txBody>
      </p:sp>
      <p:sp>
        <p:nvSpPr>
          <p:cNvPr id="44" name="角丸四角形 43"/>
          <p:cNvSpPr/>
          <p:nvPr/>
        </p:nvSpPr>
        <p:spPr>
          <a:xfrm>
            <a:off x="5915965" y="6073936"/>
            <a:ext cx="2718801" cy="396503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700" dirty="0">
                <a:latin typeface="Hiragino Maru Gothic ProN W4"/>
                <a:ea typeface="Hiragino Maru Gothic ProN W4"/>
                <a:cs typeface="Hiragino Maru Gothic ProN W4"/>
              </a:rPr>
              <a:t>スキル・知識が身につく</a:t>
            </a:r>
          </a:p>
        </p:txBody>
      </p:sp>
      <p:sp>
        <p:nvSpPr>
          <p:cNvPr id="45" name="角丸四角形 44"/>
          <p:cNvSpPr/>
          <p:nvPr/>
        </p:nvSpPr>
        <p:spPr>
          <a:xfrm>
            <a:off x="3127573" y="6047997"/>
            <a:ext cx="2723136" cy="429672"/>
          </a:xfrm>
          <a:prstGeom prst="roundRect">
            <a:avLst/>
          </a:prstGeom>
          <a:solidFill>
            <a:srgbClr val="4780C6"/>
          </a:solidFill>
          <a:ln>
            <a:solidFill>
              <a:srgbClr val="4780C6"/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04287" tIns="52144" rIns="104287" bIns="52144" rtlCol="0" anchor="ctr"/>
          <a:lstStyle/>
          <a:p>
            <a:pPr algn="ctr"/>
            <a:r>
              <a:rPr lang="ja-JP" altLang="en-US" sz="1700" dirty="0">
                <a:latin typeface="Hiragino Maru Gothic ProN W4"/>
                <a:ea typeface="Hiragino Maru Gothic ProN W4"/>
                <a:cs typeface="Hiragino Maru Gothic ProN W4"/>
              </a:rPr>
              <a:t>「考える」力がつく</a:t>
            </a:r>
          </a:p>
        </p:txBody>
      </p:sp>
    </p:spTree>
    <p:extLst>
      <p:ext uri="{BB962C8B-B14F-4D97-AF65-F5344CB8AC3E}">
        <p14:creationId xmlns:p14="http://schemas.microsoft.com/office/powerpoint/2010/main" val="783454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40000"/>
            <a:lumOff val="60000"/>
          </a:schemeClr>
        </a:solidFill>
        <a:ln>
          <a:solidFill>
            <a:schemeClr val="tx2">
              <a:lumMod val="75000"/>
            </a:schemeClr>
          </a:solidFill>
        </a:ln>
        <a:effectLst>
          <a:outerShdw blurRad="40000" dist="23000" dir="3600000" rotWithShape="0">
            <a:srgbClr val="000000">
              <a:alpha val="35000"/>
            </a:srgbClr>
          </a:outerShdw>
        </a:effectLst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11950</TotalTime>
  <Words>81</Words>
  <Application>Microsoft Macintosh PowerPoint</Application>
  <PresentationFormat>ユーザー設定</PresentationFormat>
  <Paragraphs>20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はじめまして、 　　　　　MILAiSです。</dc:title>
  <dc:creator>山下</dc:creator>
  <cp:lastModifiedBy>古川</cp:lastModifiedBy>
  <cp:revision>157</cp:revision>
  <cp:lastPrinted>2017-04-21T04:03:12Z</cp:lastPrinted>
  <dcterms:created xsi:type="dcterms:W3CDTF">2017-03-08T03:15:20Z</dcterms:created>
  <dcterms:modified xsi:type="dcterms:W3CDTF">2017-05-31T01:07:23Z</dcterms:modified>
</cp:coreProperties>
</file>

<file path=docProps/thumbnail.jpeg>
</file>